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8" r:id="rId2"/>
  </p:sldMasterIdLst>
  <p:notesMasterIdLst>
    <p:notesMasterId r:id="rId18"/>
  </p:notesMasterIdLst>
  <p:sldIdLst>
    <p:sldId id="257" r:id="rId3"/>
    <p:sldId id="273" r:id="rId4"/>
    <p:sldId id="274" r:id="rId5"/>
    <p:sldId id="282" r:id="rId6"/>
    <p:sldId id="275" r:id="rId7"/>
    <p:sldId id="283" r:id="rId8"/>
    <p:sldId id="276" r:id="rId9"/>
    <p:sldId id="277" r:id="rId10"/>
    <p:sldId id="278" r:id="rId11"/>
    <p:sldId id="279" r:id="rId12"/>
    <p:sldId id="258" r:id="rId13"/>
    <p:sldId id="263" r:id="rId14"/>
    <p:sldId id="280" r:id="rId15"/>
    <p:sldId id="281" r:id="rId16"/>
    <p:sldId id="270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vitlana Pikula" initials="SP" lastIdx="1" clrIdx="0">
    <p:extLst>
      <p:ext uri="{19B8F6BF-5375-455C-9EA6-DF929625EA0E}">
        <p15:presenceInfo xmlns:p15="http://schemas.microsoft.com/office/powerpoint/2012/main" userId="S-1-5-21-1708970902-3757626655-4044971902-96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FFDE"/>
    <a:srgbClr val="000000"/>
    <a:srgbClr val="E1AB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39" autoAdjust="0"/>
    <p:restoredTop sz="94737" autoAdjust="0"/>
  </p:normalViewPr>
  <p:slideViewPr>
    <p:cSldViewPr snapToGrid="0">
      <p:cViewPr varScale="1">
        <p:scale>
          <a:sx n="79" d="100"/>
          <a:sy n="79" d="100"/>
        </p:scale>
        <p:origin x="9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Zeszyt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Zeszyt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Zeszyt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pl-PL" sz="16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Lista wypłaczonych pożyczek ( w szt.) </a:t>
            </a:r>
            <a:endParaRPr lang="en-US" sz="1600"/>
          </a:p>
        </c:rich>
      </c:tx>
      <c:layout>
        <c:manualLayout>
          <c:xMode val="edge"/>
          <c:yMode val="edge"/>
          <c:x val="0.17439143242849903"/>
          <c:y val="0"/>
        </c:manualLayout>
      </c:layout>
      <c:overlay val="0"/>
      <c:spPr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cap="all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Kolumna2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3.1867531854885209E-2"/>
                  <c:y val="2.3149970836978712E-3"/>
                </c:manualLayout>
              </c:layout>
              <c:spPr>
                <a:solidFill>
                  <a:schemeClr val="accent1">
                    <a:alpha val="30000"/>
                  </a:schemeClr>
                </a:solidFill>
                <a:ln>
                  <a:solidFill>
                    <a:schemeClr val="lt1">
                      <a:alpha val="50000"/>
                    </a:schemeClr>
                  </a:solidFill>
                  <a:round/>
                </a:ln>
                <a:effectLst>
                  <a:outerShdw blurRad="63500" dist="889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449968132568514"/>
                      <c:h val="0.13418999708369786"/>
                    </c:manualLayout>
                  </c15:layout>
                </c:ext>
              </c:extLst>
            </c:dLbl>
            <c:spPr>
              <a:solidFill>
                <a:schemeClr val="accent1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od początku realizacji 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416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241705400"/>
        <c:axId val="291664192"/>
        <c:axId val="0"/>
      </c:bar3DChart>
      <c:catAx>
        <c:axId val="241705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accent1">
              <a:lumMod val="50000"/>
            </a:schemeClr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91664192"/>
        <c:crosses val="autoZero"/>
        <c:auto val="1"/>
        <c:lblAlgn val="ctr"/>
        <c:lblOffset val="100"/>
        <c:noMultiLvlLbl val="0"/>
      </c:catAx>
      <c:valAx>
        <c:axId val="2916641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41705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lumMod val="65000"/>
      </a:schemeClr>
    </a:solidFill>
    <a:ln w="6350" cap="flat" cmpd="sng" algn="ctr">
      <a:solidFill>
        <a:schemeClr val="dk1">
          <a:tint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pl-PL" sz="1500"/>
              <a:t>Wartość wypłaconych pożyczek (w zł) </a:t>
            </a:r>
            <a:endParaRPr lang="en-US" sz="15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Arkusz1!$B$8</c:f>
              <c:strCache>
                <c:ptCount val="1"/>
                <c:pt idx="0">
                  <c:v>Kolumna2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/>
          </c:spPr>
          <c:invertIfNegative val="0"/>
          <c:dLbls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Arkusz1!$A$9</c:f>
              <c:strCache>
                <c:ptCount val="1"/>
                <c:pt idx="0">
                  <c:v>od początku realizacji </c:v>
                </c:pt>
              </c:strCache>
            </c:strRef>
          </c:cat>
          <c:val>
            <c:numRef>
              <c:f>Arkusz1!$B$9</c:f>
              <c:numCache>
                <c:formatCode>General</c:formatCode>
                <c:ptCount val="1"/>
                <c:pt idx="0">
                  <c:v>39853141.340000004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91660664"/>
        <c:axId val="291661840"/>
        <c:axId val="0"/>
      </c:bar3DChart>
      <c:catAx>
        <c:axId val="291660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91661840"/>
        <c:crosses val="autoZero"/>
        <c:auto val="1"/>
        <c:lblAlgn val="ctr"/>
        <c:lblOffset val="100"/>
        <c:noMultiLvlLbl val="0"/>
      </c:catAx>
      <c:valAx>
        <c:axId val="291661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91660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pl-PL" sz="16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Lista </a:t>
            </a:r>
            <a:r>
              <a:rPr lang="pl-PL" sz="16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wypłaconych </a:t>
            </a:r>
            <a:r>
              <a:rPr lang="pl-PL" sz="16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pożyczek ( w szt.) </a:t>
            </a:r>
            <a:endParaRPr lang="en-US" sz="1600" dirty="0"/>
          </a:p>
        </c:rich>
      </c:tx>
      <c:layout>
        <c:manualLayout>
          <c:xMode val="edge"/>
          <c:yMode val="edge"/>
          <c:x val="0.17439143242849903"/>
          <c:y val="0"/>
        </c:manualLayout>
      </c:layout>
      <c:overlay val="0"/>
      <c:spPr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cap="all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solidFill>
          <a:schemeClr val="bg2">
            <a:lumMod val="75000"/>
          </a:schemeClr>
        </a:solidFill>
        <a:ln>
          <a:noFill/>
        </a:ln>
        <a:effectLst/>
        <a:sp3d/>
      </c:spPr>
    </c:sideWall>
    <c:backWall>
      <c:thickness val="0"/>
      <c:spPr>
        <a:solidFill>
          <a:schemeClr val="bg2">
            <a:lumMod val="75000"/>
          </a:schemeClr>
        </a:solidFill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Kolumna2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3.1867531854885209E-2"/>
                  <c:y val="2.3149970836978712E-3"/>
                </c:manualLayout>
              </c:layout>
              <c:spPr>
                <a:solidFill>
                  <a:schemeClr val="accent1">
                    <a:alpha val="30000"/>
                  </a:schemeClr>
                </a:solidFill>
                <a:ln>
                  <a:solidFill>
                    <a:schemeClr val="lt1">
                      <a:alpha val="50000"/>
                    </a:schemeClr>
                  </a:solidFill>
                  <a:round/>
                </a:ln>
                <a:effectLst>
                  <a:outerShdw blurRad="63500" dist="889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lt1">
                          <a:alpha val="80000"/>
                        </a:schemeClr>
                      </a:solidFill>
                      <a:effectLst>
                        <a:outerShdw blurRad="50800" dist="50800" dir="5400000" algn="ctr" rotWithShape="0">
                          <a:srgbClr val="000000"/>
                        </a:outerShdw>
                        <a:reflection stA="45000" endPos="40000" dist="50800" dir="5400000" sy="-100000" algn="bl" rotWithShape="0"/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449968132568514"/>
                      <c:h val="0.13418999708369786"/>
                    </c:manualLayout>
                  </c15:layout>
                </c:ext>
              </c:extLst>
            </c:dLbl>
            <c:spPr>
              <a:solidFill>
                <a:schemeClr val="accent1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>
                        <a:alpha val="8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od początku realizacji 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416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291659488"/>
        <c:axId val="291659880"/>
        <c:axId val="0"/>
      </c:bar3DChart>
      <c:catAx>
        <c:axId val="291659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accent1">
              <a:lumMod val="50000"/>
            </a:schemeClr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91659880"/>
        <c:crosses val="autoZero"/>
        <c:auto val="1"/>
        <c:lblAlgn val="ctr"/>
        <c:lblOffset val="100"/>
        <c:noMultiLvlLbl val="0"/>
      </c:catAx>
      <c:valAx>
        <c:axId val="2916598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91659488"/>
        <c:crosses val="autoZero"/>
        <c:crossBetween val="between"/>
      </c:valAx>
      <c:spPr>
        <a:solidFill>
          <a:schemeClr val="tx1">
            <a:lumMod val="5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tx2">
        <a:lumMod val="50000"/>
      </a:schemeClr>
    </a:solidFill>
    <a:ln w="6350" cap="flat" cmpd="sng" algn="ctr">
      <a:solidFill>
        <a:schemeClr val="dk1">
          <a:tint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900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18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900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18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3" name="Obraz 2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8128000" cy="542290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>
            <a:shade val="85000"/>
          </a:srgbClr>
        </a:solidFill>
        <a:ln xmlns:a="http://schemas.openxmlformats.org/drawingml/2006/main" w="88900" cap="sq">
          <a:solidFill>
            <a:srgbClr val="FFFFFF"/>
          </a:solidFill>
          <a:miter lim="800000"/>
        </a:ln>
        <a:effectLst xmlns:a="http://schemas.openxmlformats.org/drawingml/2006/main">
          <a:outerShdw blurRad="55000" dist="18000" dir="5400000" algn="tl" rotWithShape="0">
            <a:srgbClr val="000000">
              <a:alpha val="40000"/>
            </a:srgbClr>
          </a:outerShdw>
        </a:effectLst>
        <a:scene3d xmlns:a="http://schemas.openxmlformats.org/drawingml/2006/main">
          <a:camera prst="orthographicFront"/>
          <a:lightRig rig="twoPt" dir="t">
            <a:rot lat="0" lon="0" rev="7200000"/>
          </a:lightRig>
        </a:scene3d>
        <a:sp3d xmlns:a="http://schemas.openxmlformats.org/drawingml/2006/main">
          <a:bevelT w="25400" h="19050"/>
          <a:contourClr>
            <a:srgbClr val="FFFFFF"/>
          </a:contourClr>
        </a:sp3d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97857-E0B5-438D-BF30-7591151AC310}" type="datetimeFigureOut">
              <a:rPr lang="pl-PL" smtClean="0"/>
              <a:t>2023-11-07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0C484-DC95-46EF-A03A-BE4802EC44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178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0C484-DC95-46EF-A03A-BE4802EC44B3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4998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0BF64-84DF-41B2-9CFD-04FFD1C6E0D8}" type="datetimeFigureOut">
              <a:rPr lang="pl-PL" smtClean="0"/>
              <a:t>2023-11-07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8A8D-6FFD-48C4-95D9-A394135DE5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785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0BF64-84DF-41B2-9CFD-04FFD1C6E0D8}" type="datetimeFigureOut">
              <a:rPr lang="pl-PL" smtClean="0"/>
              <a:t>2023-11-07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8A8D-6FFD-48C4-95D9-A394135DE5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3486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0BF64-84DF-41B2-9CFD-04FFD1C6E0D8}" type="datetimeFigureOut">
              <a:rPr lang="pl-PL" smtClean="0"/>
              <a:t>2023-11-07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8A8D-6FFD-48C4-95D9-A394135DE5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85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0BF64-84DF-41B2-9CFD-04FFD1C6E0D8}" type="datetimeFigureOut">
              <a:rPr lang="pl-PL" smtClean="0"/>
              <a:t>2023-11-07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8A8D-6FFD-48C4-95D9-A394135DE585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4615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0BF64-84DF-41B2-9CFD-04FFD1C6E0D8}" type="datetimeFigureOut">
              <a:rPr lang="pl-PL" smtClean="0"/>
              <a:t>2023-11-07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8A8D-6FFD-48C4-95D9-A394135DE5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6866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0BF64-84DF-41B2-9CFD-04FFD1C6E0D8}" type="datetimeFigureOut">
              <a:rPr lang="pl-PL" smtClean="0"/>
              <a:t>2023-11-07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8A8D-6FFD-48C4-95D9-A394135DE5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8856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0BF64-84DF-41B2-9CFD-04FFD1C6E0D8}" type="datetimeFigureOut">
              <a:rPr lang="pl-PL" smtClean="0"/>
              <a:t>2023-11-07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8A8D-6FFD-48C4-95D9-A394135DE5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7488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0BF64-84DF-41B2-9CFD-04FFD1C6E0D8}" type="datetimeFigureOut">
              <a:rPr lang="pl-PL" smtClean="0"/>
              <a:t>2023-11-07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8A8D-6FFD-48C4-95D9-A394135DE5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2352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0BF64-84DF-41B2-9CFD-04FFD1C6E0D8}" type="datetimeFigureOut">
              <a:rPr lang="pl-PL" smtClean="0"/>
              <a:t>2023-11-07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8A8D-6FFD-48C4-95D9-A394135DE5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8956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6C0BF64-84DF-41B2-9CFD-04FFD1C6E0D8}" type="datetimeFigureOut">
              <a:rPr lang="pl-PL" smtClean="0"/>
              <a:t>2023-11-07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83088A8D-6FFD-48C4-95D9-A394135DE5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230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0BF64-84DF-41B2-9CFD-04FFD1C6E0D8}" type="datetimeFigureOut">
              <a:rPr lang="pl-PL" smtClean="0"/>
              <a:t>2023-11-07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8A8D-6FFD-48C4-95D9-A394135DE5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1643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0BF64-84DF-41B2-9CFD-04FFD1C6E0D8}" type="datetimeFigureOut">
              <a:rPr lang="pl-PL" smtClean="0"/>
              <a:t>2023-11-07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8A8D-6FFD-48C4-95D9-A394135DE5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94232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6C0BF64-84DF-41B2-9CFD-04FFD1C6E0D8}" type="datetimeFigureOut">
              <a:rPr lang="pl-PL" smtClean="0"/>
              <a:t>2023-11-07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3088A8D-6FFD-48C4-95D9-A394135DE5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2288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0BF64-84DF-41B2-9CFD-04FFD1C6E0D8}" type="datetimeFigureOut">
              <a:rPr lang="pl-PL" smtClean="0"/>
              <a:t>2023-11-07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8A8D-6FFD-48C4-95D9-A394135DE5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84096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0BF64-84DF-41B2-9CFD-04FFD1C6E0D8}" type="datetimeFigureOut">
              <a:rPr lang="pl-PL" smtClean="0"/>
              <a:t>2023-11-07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8A8D-6FFD-48C4-95D9-A394135DE5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1676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0BF64-84DF-41B2-9CFD-04FFD1C6E0D8}" type="datetimeFigureOut">
              <a:rPr lang="pl-PL" smtClean="0"/>
              <a:t>2023-11-07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8A8D-6FFD-48C4-95D9-A394135DE5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44897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0BF64-84DF-41B2-9CFD-04FFD1C6E0D8}" type="datetimeFigureOut">
              <a:rPr lang="pl-PL" smtClean="0"/>
              <a:t>2023-11-07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8A8D-6FFD-48C4-95D9-A394135DE5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1117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0BF64-84DF-41B2-9CFD-04FFD1C6E0D8}" type="datetimeFigureOut">
              <a:rPr lang="pl-PL" smtClean="0"/>
              <a:t>2023-11-07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8A8D-6FFD-48C4-95D9-A394135DE5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97674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0BF64-84DF-41B2-9CFD-04FFD1C6E0D8}" type="datetimeFigureOut">
              <a:rPr lang="pl-PL" smtClean="0"/>
              <a:t>2023-11-07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8A8D-6FFD-48C4-95D9-A394135DE5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94440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0BF64-84DF-41B2-9CFD-04FFD1C6E0D8}" type="datetimeFigureOut">
              <a:rPr lang="pl-PL" smtClean="0"/>
              <a:t>2023-11-07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8A8D-6FFD-48C4-95D9-A394135DE5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88841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6C0BF64-84DF-41B2-9CFD-04FFD1C6E0D8}" type="datetimeFigureOut">
              <a:rPr lang="pl-PL" smtClean="0"/>
              <a:t>2023-11-07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3088A8D-6FFD-48C4-95D9-A394135DE5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4480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6C0BF64-84DF-41B2-9CFD-04FFD1C6E0D8}" type="datetimeFigureOut">
              <a:rPr lang="pl-PL" smtClean="0"/>
              <a:t>2023-11-07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3088A8D-6FFD-48C4-95D9-A394135DE585}" type="slidenum">
              <a:rPr lang="pl-PL" smtClean="0"/>
              <a:t>‹#›</a:t>
            </a:fld>
            <a:endParaRPr lang="pl-PL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3717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0BF64-84DF-41B2-9CFD-04FFD1C6E0D8}" type="datetimeFigureOut">
              <a:rPr lang="pl-PL" smtClean="0"/>
              <a:t>2023-11-07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8A8D-6FFD-48C4-95D9-A394135DE5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95603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6C0BF64-84DF-41B2-9CFD-04FFD1C6E0D8}" type="datetimeFigureOut">
              <a:rPr lang="pl-PL" smtClean="0"/>
              <a:t>2023-11-07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3088A8D-6FFD-48C4-95D9-A394135DE5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94707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0BF64-84DF-41B2-9CFD-04FFD1C6E0D8}" type="datetimeFigureOut">
              <a:rPr lang="pl-PL" smtClean="0"/>
              <a:t>2023-11-07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8A8D-6FFD-48C4-95D9-A394135DE5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89921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0BF64-84DF-41B2-9CFD-04FFD1C6E0D8}" type="datetimeFigureOut">
              <a:rPr lang="pl-PL" smtClean="0"/>
              <a:t>2023-11-07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8A8D-6FFD-48C4-95D9-A394135DE5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01681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0BF64-84DF-41B2-9CFD-04FFD1C6E0D8}" type="datetimeFigureOut">
              <a:rPr lang="pl-PL" smtClean="0"/>
              <a:t>2023-11-07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8A8D-6FFD-48C4-95D9-A394135DE5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13157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6C0BF64-84DF-41B2-9CFD-04FFD1C6E0D8}" type="datetimeFigureOut">
              <a:rPr lang="pl-PL" smtClean="0"/>
              <a:t>2023-11-07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3088A8D-6FFD-48C4-95D9-A394135DE5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4892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0BF64-84DF-41B2-9CFD-04FFD1C6E0D8}" type="datetimeFigureOut">
              <a:rPr lang="pl-PL" smtClean="0"/>
              <a:t>2023-11-07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8A8D-6FFD-48C4-95D9-A394135DE5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2176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0BF64-84DF-41B2-9CFD-04FFD1C6E0D8}" type="datetimeFigureOut">
              <a:rPr lang="pl-PL" smtClean="0"/>
              <a:t>2023-11-07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8A8D-6FFD-48C4-95D9-A394135DE5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5365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0BF64-84DF-41B2-9CFD-04FFD1C6E0D8}" type="datetimeFigureOut">
              <a:rPr lang="pl-PL" smtClean="0"/>
              <a:t>2023-11-07</a:t>
            </a:fld>
            <a:endParaRPr lang="pl-P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8A8D-6FFD-48C4-95D9-A394135DE5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6857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0BF64-84DF-41B2-9CFD-04FFD1C6E0D8}" type="datetimeFigureOut">
              <a:rPr lang="pl-PL" smtClean="0"/>
              <a:t>2023-11-07</a:t>
            </a:fld>
            <a:endParaRPr lang="pl-P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8A8D-6FFD-48C4-95D9-A394135DE5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3665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0BF64-84DF-41B2-9CFD-04FFD1C6E0D8}" type="datetimeFigureOut">
              <a:rPr lang="pl-PL" smtClean="0"/>
              <a:t>2023-11-07</a:t>
            </a:fld>
            <a:endParaRPr lang="pl-P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8A8D-6FFD-48C4-95D9-A394135DE5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4239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0BF64-84DF-41B2-9CFD-04FFD1C6E0D8}" type="datetimeFigureOut">
              <a:rPr lang="pl-PL" smtClean="0"/>
              <a:t>2023-11-07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8A8D-6FFD-48C4-95D9-A394135DE5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6498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6C0BF64-84DF-41B2-9CFD-04FFD1C6E0D8}" type="datetimeFigureOut">
              <a:rPr lang="pl-PL" smtClean="0"/>
              <a:t>2023-11-07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88A8D-6FFD-48C4-95D9-A394135DE5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14756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0BF64-84DF-41B2-9CFD-04FFD1C6E0D8}" type="datetimeFigureOut">
              <a:rPr lang="pl-PL" smtClean="0"/>
              <a:t>2023-11-07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88A8D-6FFD-48C4-95D9-A394135DE5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73893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chart" Target="../charts/chart3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image" Target="../media/image8.jpeg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46483" y="1830457"/>
            <a:ext cx="1091979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/>
              <a:t>Fundacja „Puławskie Centrum Przedsiębiorczości” </a:t>
            </a:r>
          </a:p>
          <a:p>
            <a:pPr algn="ctr"/>
            <a:r>
              <a:rPr lang="pl-PL" sz="2800" b="1" dirty="0" smtClean="0"/>
              <a:t>          została założona w kwietniu 1994 r. </a:t>
            </a:r>
          </a:p>
          <a:p>
            <a:pPr algn="ctr"/>
            <a:endParaRPr lang="pl-PL" sz="2800" b="1" dirty="0" smtClean="0"/>
          </a:p>
          <a:p>
            <a:r>
              <a:rPr lang="pl-PL" sz="2400" i="1" dirty="0" smtClean="0"/>
              <a:t>Prowadzi działania  w następujących obszarach:</a:t>
            </a:r>
          </a:p>
          <a:p>
            <a:endParaRPr lang="pl-PL" sz="2400" i="1" dirty="0" smtClean="0"/>
          </a:p>
          <a:p>
            <a:pPr marL="342900" indent="-342900">
              <a:buFont typeface="+mj-lt"/>
              <a:buAutoNum type="arabicPeriod"/>
            </a:pPr>
            <a:r>
              <a:rPr lang="pl-PL" sz="2000" i="1" dirty="0" smtClean="0"/>
              <a:t>Prowadzimy fundusz pożyczkowy i fundusz poręczeń kredytowych. 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i="1" dirty="0" smtClean="0"/>
              <a:t>Organizujemy różne formy promocji przedsiębiorczości, w szczególności konferencje i spotkania.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i="1" dirty="0" smtClean="0"/>
              <a:t>Organizujemy i prowadzimy projekty z zakresu aktywnych form przeciwdziałania wykluczeniu społecznemu, a w szczególności pomoc osobom poszukującym pracy i bezrobotnym (projekty dotacyjne),seniorom i młodzieży (projekty szkoleniowe).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i="1" dirty="0" smtClean="0"/>
              <a:t>Świadczymy </a:t>
            </a:r>
            <a:r>
              <a:rPr lang="pl-PL" sz="2000" i="1" dirty="0"/>
              <a:t>usługi doradcze, szkoleniowe  i </a:t>
            </a:r>
            <a:r>
              <a:rPr lang="pl-PL" sz="2000" i="1" dirty="0" smtClean="0"/>
              <a:t>informacyjne dla osób rozpoczynających i prowadzących działalność gospodarczą.</a:t>
            </a:r>
            <a:endParaRPr lang="pl-PL" sz="2000" i="1" dirty="0"/>
          </a:p>
          <a:p>
            <a:endParaRPr lang="pl-PL" dirty="0"/>
          </a:p>
        </p:txBody>
      </p:sp>
      <p:pic>
        <p:nvPicPr>
          <p:cNvPr id="3" name="Obraz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848" y="0"/>
            <a:ext cx="2682240" cy="92964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41780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01312" y="0"/>
            <a:ext cx="5649522" cy="1097280"/>
          </a:xfrm>
        </p:spPr>
        <p:txBody>
          <a:bodyPr/>
          <a:lstStyle/>
          <a:p>
            <a:r>
              <a:rPr lang="pl-PL" b="1" dirty="0">
                <a:solidFill>
                  <a:schemeClr val="tx1"/>
                </a:solidFill>
                <a:latin typeface="Segoe UI" panose="020B0502040204020203" pitchFamily="34" charset="0"/>
              </a:rPr>
              <a:t>Szkolenia</a:t>
            </a:r>
            <a:r>
              <a:rPr lang="pl-PL" b="1" dirty="0">
                <a:solidFill>
                  <a:srgbClr val="000000"/>
                </a:solidFill>
                <a:latin typeface="Segoe UI" panose="020B0502040204020203" pitchFamily="34" charset="0"/>
              </a:rPr>
              <a:t/>
            </a:r>
            <a:br>
              <a:rPr lang="pl-PL" b="1" dirty="0">
                <a:solidFill>
                  <a:srgbClr val="000000"/>
                </a:solidFill>
                <a:latin typeface="Segoe UI" panose="020B0502040204020203" pitchFamily="34" charset="0"/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6304" y="707137"/>
            <a:ext cx="7278624" cy="4230624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prstClr val="white"/>
                </a:solidFill>
              </a:rPr>
              <a:t>- ABC Przedsiębiorczości</a:t>
            </a:r>
            <a:br>
              <a:rPr lang="pl-PL" dirty="0">
                <a:solidFill>
                  <a:prstClr val="white"/>
                </a:solidFill>
              </a:rPr>
            </a:br>
            <a:r>
              <a:rPr lang="pl-PL" dirty="0">
                <a:solidFill>
                  <a:prstClr val="white"/>
                </a:solidFill>
              </a:rPr>
              <a:t>- Pozyskiwanie funduszy unijnych</a:t>
            </a:r>
          </a:p>
          <a:p>
            <a:pPr marL="0" indent="0">
              <a:buNone/>
            </a:pPr>
            <a:r>
              <a:rPr lang="pl-PL" dirty="0">
                <a:solidFill>
                  <a:prstClr val="white"/>
                </a:solidFill>
              </a:rPr>
              <a:t>- Szkolenia komputerowe</a:t>
            </a:r>
            <a:br>
              <a:rPr lang="pl-PL" dirty="0">
                <a:solidFill>
                  <a:prstClr val="white"/>
                </a:solidFill>
              </a:rPr>
            </a:br>
            <a:r>
              <a:rPr lang="pl-PL" dirty="0">
                <a:solidFill>
                  <a:prstClr val="white"/>
                </a:solidFill>
              </a:rPr>
              <a:t>- Kursy językowe (Direct Method for English)</a:t>
            </a:r>
            <a:br>
              <a:rPr lang="pl-PL" dirty="0">
                <a:solidFill>
                  <a:prstClr val="white"/>
                </a:solidFill>
              </a:rPr>
            </a:br>
            <a:r>
              <a:rPr lang="pl-PL" dirty="0">
                <a:solidFill>
                  <a:prstClr val="white"/>
                </a:solidFill>
              </a:rPr>
              <a:t>- Zakładanie i prowadzenie działalności gospodarczej m.in. profesjonalna obsługa klienta, obsługa kasy fiskalnej i terminala kart płatniczych, księgowość komputerowa, księgowość małych i średnich firm, techniki sprzedaży.</a:t>
            </a:r>
          </a:p>
          <a:p>
            <a:pPr marL="0" indent="0">
              <a:buNone/>
            </a:pPr>
            <a:r>
              <a:rPr lang="pl-PL" dirty="0">
                <a:solidFill>
                  <a:prstClr val="white"/>
                </a:solidFill>
              </a:rPr>
              <a:t>Szeroki zakres tematyczny szkoleń pozwala na dostosowanie naszej oferty szkoleniowej do indywidualnych potrzeb przedsiębiorstw.</a:t>
            </a:r>
          </a:p>
          <a:p>
            <a:endParaRPr lang="pl-PL" dirty="0"/>
          </a:p>
        </p:txBody>
      </p:sp>
      <p:pic>
        <p:nvPicPr>
          <p:cNvPr id="5" name="Obraz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520" y="6077713"/>
            <a:ext cx="2316480" cy="780288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21367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539048"/>
              </p:ext>
            </p:extLst>
          </p:nvPr>
        </p:nvGraphicFramePr>
        <p:xfrm>
          <a:off x="0" y="0"/>
          <a:ext cx="7797798" cy="5913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10568"/>
                <a:gridCol w="2593615"/>
                <a:gridCol w="2593615"/>
              </a:tblGrid>
              <a:tr h="9011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85850" algn="l"/>
                        </a:tabLst>
                      </a:pPr>
                      <a:r>
                        <a:rPr lang="pl-PL" sz="1400" dirty="0" smtClean="0">
                          <a:effectLst/>
                        </a:rPr>
                        <a:t>Wybrane</a:t>
                      </a:r>
                      <a:r>
                        <a:rPr lang="pl-PL" sz="1400" baseline="0" dirty="0" smtClean="0">
                          <a:effectLst/>
                        </a:rPr>
                        <a:t> projekty szkoleniowe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85850" algn="l"/>
                        </a:tabLst>
                      </a:pPr>
                      <a:r>
                        <a:rPr lang="pl-PL" sz="1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Ilość uczestników</a:t>
                      </a:r>
                      <a:endParaRPr lang="pl-PL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85850" algn="l"/>
                        </a:tabLst>
                      </a:pPr>
                      <a:r>
                        <a:rPr lang="pl-PL" sz="1400" dirty="0">
                          <a:effectLst/>
                        </a:rPr>
                        <a:t>Rok realizacji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965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E-wykwalifikowani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85850" algn="l"/>
                        </a:tabLs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85850" algn="l"/>
                        </a:tabLst>
                      </a:pPr>
                      <a:r>
                        <a:rPr lang="pl-PL" sz="1800" dirty="0" smtClean="0">
                          <a:effectLst/>
                        </a:rPr>
                        <a:t>2013r.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1835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effectLst/>
                        </a:rPr>
                        <a:t>Dojrzali i </a:t>
                      </a:r>
                      <a:r>
                        <a:rPr lang="pl-PL" sz="2000" dirty="0" smtClean="0">
                          <a:effectLst/>
                        </a:rPr>
                        <a:t>aktywni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 smtClean="0">
                          <a:effectLst/>
                        </a:rPr>
                        <a:t>Bezpieczny senior</a:t>
                      </a:r>
                      <a:endParaRPr lang="pl-PL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85850" algn="l"/>
                        </a:tabLs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85850" algn="l"/>
                        </a:tabLst>
                      </a:pPr>
                      <a:r>
                        <a:rPr lang="pl-PL" sz="1800" dirty="0" smtClean="0">
                          <a:effectLst/>
                        </a:rPr>
                        <a:t>2016r.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384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Cyfrowe Puławy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85850" algn="l"/>
                        </a:tabLs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270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85850" algn="l"/>
                        </a:tabLst>
                      </a:pPr>
                      <a:r>
                        <a:rPr lang="pl-PL" sz="1800" dirty="0" smtClean="0">
                          <a:effectLst/>
                        </a:rPr>
                        <a:t>2018r.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682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effectLst/>
                        </a:rPr>
                        <a:t>Garbów </a:t>
                      </a:r>
                      <a:r>
                        <a:rPr lang="pl-PL" sz="2000" dirty="0" smtClean="0">
                          <a:effectLst/>
                        </a:rPr>
                        <a:t>Cyfrowo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 smtClean="0">
                          <a:effectLst/>
                        </a:rPr>
                        <a:t>Otwarci na wiedzę</a:t>
                      </a:r>
                      <a:endParaRPr lang="pl-PL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85850" algn="l"/>
                        </a:tabLs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85850" algn="l"/>
                        </a:tabLst>
                      </a:pPr>
                      <a:r>
                        <a:rPr lang="pl-PL" sz="1800" dirty="0" smtClean="0">
                          <a:effectLst/>
                        </a:rPr>
                        <a:t>2019r.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4250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</a:rPr>
                        <a:t>Aktywni i bezpieczni dzięki</a:t>
                      </a:r>
                      <a:r>
                        <a:rPr lang="pl-PL" sz="2000" baseline="0" dirty="0" smtClean="0">
                          <a:effectLst/>
                        </a:rPr>
                        <a:t> </a:t>
                      </a:r>
                      <a:r>
                        <a:rPr lang="pl-PL" sz="2000" dirty="0" smtClean="0">
                          <a:effectLst/>
                        </a:rPr>
                        <a:t>Erasmus</a:t>
                      </a:r>
                      <a:r>
                        <a:rPr lang="pl-PL" sz="2000" dirty="0">
                          <a:effectLst/>
                        </a:rPr>
                        <a:t>+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85850" algn="l"/>
                        </a:tabLs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85850" algn="l"/>
                        </a:tabLst>
                      </a:pPr>
                      <a:r>
                        <a:rPr lang="pl-PL" sz="1800" dirty="0" smtClean="0">
                          <a:effectLst/>
                        </a:rPr>
                        <a:t>2022r.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799" y="0"/>
            <a:ext cx="4361610" cy="3220872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798" y="3220872"/>
            <a:ext cx="4361611" cy="3637128"/>
          </a:xfrm>
          <a:prstGeom prst="rect">
            <a:avLst/>
          </a:prstGeom>
        </p:spPr>
      </p:pic>
      <p:pic>
        <p:nvPicPr>
          <p:cNvPr id="5" name="Obraz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5797"/>
            <a:ext cx="2511552" cy="922203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272233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3956510"/>
            <a:ext cx="1974850" cy="290149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964430"/>
            <a:ext cx="3771900" cy="299208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950" y="3956510"/>
            <a:ext cx="1778000" cy="2901490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1" y="3956510"/>
            <a:ext cx="5558648" cy="2901490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75600" y="3956510"/>
            <a:ext cx="4216400" cy="2901490"/>
          </a:xfrm>
          <a:prstGeom prst="rect">
            <a:avLst/>
          </a:prstGeom>
        </p:spPr>
      </p:pic>
      <p:sp>
        <p:nvSpPr>
          <p:cNvPr id="16" name="Elipsa 15"/>
          <p:cNvSpPr/>
          <p:nvPr/>
        </p:nvSpPr>
        <p:spPr>
          <a:xfrm>
            <a:off x="3790951" y="964430"/>
            <a:ext cx="4482818" cy="2992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Zorganizowano wykłady "Profilaktyka zdrowia” ‚ zajęcia </a:t>
            </a:r>
            <a:r>
              <a:rPr lang="pl-P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ruchowe, warsztaty z gotowania‚ konkursy kulinarne oraz szkolenia z korzystania </a:t>
            </a:r>
            <a:r>
              <a:rPr lang="pl-P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 </a:t>
            </a:r>
            <a:r>
              <a:rPr lang="pl-P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Internetu, naukę języków obcych i wiele innych.</a:t>
            </a:r>
            <a:endParaRPr lang="pl-P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768" y="964429"/>
            <a:ext cx="3918232" cy="2992081"/>
          </a:xfrm>
          <a:prstGeom prst="rect">
            <a:avLst/>
          </a:prstGeom>
        </p:spPr>
      </p:pic>
      <p:pic>
        <p:nvPicPr>
          <p:cNvPr id="11" name="Obraz 10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120" y="0"/>
            <a:ext cx="2316480" cy="780288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9848552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0880" y="518275"/>
            <a:ext cx="8868210" cy="1400530"/>
          </a:xfrm>
          <a:solidFill>
            <a:schemeClr val="tx1">
              <a:alpha val="74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r>
              <a:rPr lang="pl-PL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„Zrównoważona turystyka – wymiana dobrych praktyk w celu podniesienia poziomu kształcenia zawodowego w dziedzinie </a:t>
            </a:r>
            <a:r>
              <a:rPr lang="pl-PL" sz="2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enoturystyki</a:t>
            </a:r>
            <a:r>
              <a:rPr lang="pl-PL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br>
              <a:rPr lang="pl-PL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38400" y="2534616"/>
            <a:ext cx="9660690" cy="4036872"/>
          </a:xfrm>
          <a:solidFill>
            <a:schemeClr val="tx1">
              <a:alpha val="63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 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projektu „Zrównoważona turystyka – wymiana dobrych praktyk w celu podniesienia poziomu kształcenia zawodowego w dziedzinie </a:t>
            </a:r>
            <a:r>
              <a:rPr lang="pl-P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enoturystyki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realizowany będzie poprzez realizację następujących działań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>
              <a:buNone/>
            </a:pPr>
            <a:r>
              <a:rPr lang="pl-P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</a:t>
            </a:r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Przeprowadzenie zajęć dla młodzieży i przedstawicieli nauczycieli szkół zlokalizowanych na terenie województwa lubelskiego z udziałem lokalnych producentów win oraz konkursu wśród uczniów i nauczycieli. Nagrodą w konkursie będzie wyjazd do Włoch na wizytę studyjną, w której zakres wchodzić będą spotkania z tamtejszymi przedstawicielami winiarstwa i ekologicznego rolnictwa.</a:t>
            </a:r>
          </a:p>
          <a:p>
            <a:pPr marL="0" indent="0">
              <a:buNone/>
            </a:pPr>
            <a:r>
              <a:rPr lang="pl-P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2)Organizacja </a:t>
            </a:r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wizyty studyjnej we Włoszech dla zwycięzców konkursu i przedsiębiorców (3 uczniów wraz z 3 nauczycielami prowadzącymi)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endParaRPr lang="pl-P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az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" y="6077712"/>
            <a:ext cx="2316480" cy="780288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25" y="42216"/>
            <a:ext cx="2469669" cy="107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9549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991"/>
            <a:ext cx="12192000" cy="6871991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1133856" y="1524000"/>
            <a:ext cx="8936736" cy="4154984"/>
          </a:xfrm>
          <a:prstGeom prst="rect">
            <a:avLst/>
          </a:prstGeom>
          <a:solidFill>
            <a:schemeClr val="bg2">
              <a:alpha val="57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2400" dirty="0"/>
              <a:t>3) Organizacja wizyty studyjnej w Polsce dla przedstawicieli organizacji partnerskiej i przedstawicieli producentów win i serów z okolic Piemontu (Włochy).</a:t>
            </a:r>
          </a:p>
          <a:p>
            <a:r>
              <a:rPr lang="pl-PL" sz="2400" dirty="0"/>
              <a:t>4) Opracowanie praktycznego przewodnika dla rozwoju turystyki </a:t>
            </a:r>
            <a:r>
              <a:rPr lang="pl-PL" sz="2400" dirty="0" err="1"/>
              <a:t>enogastronomicznej</a:t>
            </a:r>
            <a:r>
              <a:rPr lang="pl-PL" sz="2400" dirty="0"/>
              <a:t> w formie e-booka w dwóch wersjach językowych –włoskiej i polskiej.</a:t>
            </a:r>
          </a:p>
          <a:p>
            <a:r>
              <a:rPr lang="pl-PL" sz="2400" dirty="0"/>
              <a:t>5) Organizacja spotkania podsumowującego w Polsce prezentującego wyniki badań, rezultaty wizyt studyjnych oraz kanały rozpowszechniania wypracowanych rozwiązań w zakresie promocji alternatywnych form kształcenia.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69669" cy="1072896"/>
          </a:xfrm>
          <a:prstGeom prst="rect">
            <a:avLst/>
          </a:prstGeom>
        </p:spPr>
      </p:pic>
      <p:pic>
        <p:nvPicPr>
          <p:cNvPr id="5" name="Obraz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520" y="6077712"/>
            <a:ext cx="2316480" cy="780288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4554599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ole tekstowe 2"/>
          <p:cNvSpPr txBox="1"/>
          <p:nvPr/>
        </p:nvSpPr>
        <p:spPr>
          <a:xfrm>
            <a:off x="1971384" y="6237024"/>
            <a:ext cx="3594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://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www.fpcp.org.pl</a:t>
            </a:r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lipsa 3"/>
          <p:cNvSpPr/>
          <p:nvPr/>
        </p:nvSpPr>
        <p:spPr>
          <a:xfrm>
            <a:off x="1780031" y="700424"/>
            <a:ext cx="4292600" cy="22606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l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DZIĘKUJĘ  ZA UWAGĘ</a:t>
            </a:r>
          </a:p>
          <a:p>
            <a:pPr algn="ctr"/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Katarzyna Malesza-Dzido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2048"/>
            <a:ext cx="1780031" cy="935952"/>
          </a:xfrm>
          <a:prstGeom prst="rect">
            <a:avLst/>
          </a:prstGeom>
        </p:spPr>
      </p:pic>
      <p:pic>
        <p:nvPicPr>
          <p:cNvPr id="5" name="Obraz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520" y="6077713"/>
            <a:ext cx="2316480" cy="780288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66720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Puławski Fundusz Pożyczkowy</a:t>
            </a:r>
            <a:endParaRPr lang="pl-PL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dirty="0" smtClean="0"/>
              <a:t>Fundusz Pożyczkowy został stworzony by wspierać rozwój przedsiębiorstw i osoby zamierzające rozpocząć działalność gospodarczą na terenie województwa lubelskiego. </a:t>
            </a:r>
          </a:p>
          <a:p>
            <a:pPr marL="0" indent="0">
              <a:buNone/>
            </a:pPr>
            <a:r>
              <a:rPr lang="pl-PL" sz="2400" b="1" dirty="0" smtClean="0"/>
              <a:t>Działalność funduszu opiera się przede wszystkim na finansowaniu nowych projektów biznesowych , kredytowaniu firm dopiero wkraczających na rynek i tych, które chcą się dalej rozwijać i poszerzać swoją działalność.</a:t>
            </a:r>
            <a:endParaRPr lang="pl-PL" sz="2400" b="1" dirty="0"/>
          </a:p>
        </p:txBody>
      </p:sp>
      <p:pic>
        <p:nvPicPr>
          <p:cNvPr id="6" name="Obraz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520" y="6036486"/>
            <a:ext cx="2316480" cy="780288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7603143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graphicFrame>
        <p:nvGraphicFramePr>
          <p:cNvPr id="9" name="Wykres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609096"/>
              </p:ext>
            </p:extLst>
          </p:nvPr>
        </p:nvGraphicFramePr>
        <p:xfrm>
          <a:off x="-3" y="0"/>
          <a:ext cx="12192001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Obraz 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7712"/>
            <a:ext cx="2316480" cy="780288"/>
          </a:xfrm>
          <a:prstGeom prst="rect">
            <a:avLst/>
          </a:prstGeom>
          <a:noFill/>
          <a:ln>
            <a:noFill/>
          </a:ln>
          <a:extLst/>
        </p:spPr>
      </p:pic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7250594"/>
              </p:ext>
            </p:extLst>
          </p:nvPr>
        </p:nvGraphicFramePr>
        <p:xfrm>
          <a:off x="6035040" y="2584704"/>
          <a:ext cx="6156960" cy="427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Wykres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0303224"/>
              </p:ext>
            </p:extLst>
          </p:nvPr>
        </p:nvGraphicFramePr>
        <p:xfrm>
          <a:off x="-4" y="0"/>
          <a:ext cx="6035043" cy="4535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7794115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Pożyczki dla MŚP z RPO WL 2014-2020</a:t>
            </a: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Pożyczka Mała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pl-P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Oprocentowanie od 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3,18%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pl-P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Kwota pożyczki 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250 000zł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pl-P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Brak 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wkładu własnego;</a:t>
            </a:r>
          </a:p>
          <a:p>
            <a:pPr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pl-P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Maksymalny 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okres spłaty do </a:t>
            </a:r>
            <a:r>
              <a:rPr lang="pl-PL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 miesięcy</a:t>
            </a:r>
          </a:p>
          <a:p>
            <a:pPr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Grupa docelowa mikro i małe przedsiębiorstwa</a:t>
            </a:r>
          </a:p>
          <a:p>
            <a:pPr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kres 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karencji 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w 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spłacie kapitału 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do 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6 miesięcy</a:t>
            </a:r>
          </a:p>
          <a:p>
            <a:pPr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Brak dodatkowych opłat 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i </a:t>
            </a:r>
            <a:r>
              <a:rPr lang="pl-PL" dirty="0" err="1" smtClean="0">
                <a:solidFill>
                  <a:schemeClr val="accent1">
                    <a:lumMod val="50000"/>
                  </a:schemeClr>
                </a:solidFill>
              </a:rPr>
              <a:t>prowizij</a:t>
            </a:r>
            <a:endParaRPr lang="pl-PL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Obraz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520" y="6036486"/>
            <a:ext cx="2316480" cy="780288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42461074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Puławski Fundusz Poręczeń Kredytowych</a:t>
            </a:r>
            <a:endParaRPr lang="pl-P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03312" y="2052918"/>
            <a:ext cx="10040176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500" b="1" dirty="0" smtClean="0">
                <a:solidFill>
                  <a:schemeClr val="bg1"/>
                </a:solidFill>
              </a:rPr>
              <a:t>Celem jest finansowanie projektów gospodarczych zapewniających rozwój gospodarczy regionu.</a:t>
            </a:r>
          </a:p>
          <a:p>
            <a:pPr marL="0" indent="0">
              <a:buNone/>
            </a:pPr>
            <a:r>
              <a:rPr lang="pl-PL" sz="2500" b="1" dirty="0" smtClean="0">
                <a:solidFill>
                  <a:schemeClr val="bg1"/>
                </a:solidFill>
              </a:rPr>
              <a:t> Przede wszystkim, powodujących tworzenie nowych miejsc pracy poprzez udzielanie poręczeń przedsiębiorcom z sektora MŚR, w związku z podejmowaną lub prowadzoną przez nich działalnością gospodarczą stanowiące </a:t>
            </a:r>
            <a:r>
              <a:rPr lang="pl-PL" sz="2500" b="1" dirty="0">
                <a:solidFill>
                  <a:schemeClr val="bg1"/>
                </a:solidFill>
              </a:rPr>
              <a:t>ź</a:t>
            </a:r>
            <a:r>
              <a:rPr lang="pl-PL" sz="2500" b="1" dirty="0" smtClean="0">
                <a:solidFill>
                  <a:schemeClr val="bg1"/>
                </a:solidFill>
              </a:rPr>
              <a:t>ródło zabezpieczeń oferowanych kredytów i pożyczek udzielanych przez banki i inne instytucje finansowe na terenie województwa lubelskiego.</a:t>
            </a:r>
            <a:endParaRPr lang="pl-PL" sz="2500" b="1" dirty="0">
              <a:solidFill>
                <a:schemeClr val="bg1"/>
              </a:solidFill>
            </a:endParaRPr>
          </a:p>
        </p:txBody>
      </p:sp>
      <p:pic>
        <p:nvPicPr>
          <p:cNvPr id="6" name="Obraz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520" y="6077712"/>
            <a:ext cx="2316480" cy="780288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3392152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8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4060001" cy="717714"/>
          </a:xfrm>
        </p:spPr>
        <p:txBody>
          <a:bodyPr/>
          <a:lstStyle/>
          <a:p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Poręczenia kredytowe</a:t>
            </a:r>
            <a:r>
              <a:rPr lang="pl-PL" sz="2400" b="1" dirty="0"/>
              <a:t>:</a:t>
            </a:r>
            <a:r>
              <a:rPr lang="pl-PL" sz="2400" dirty="0"/>
              <a:t/>
            </a:r>
            <a:br>
              <a:rPr lang="pl-PL" sz="2400" dirty="0"/>
            </a:b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89361" y="1609345"/>
            <a:ext cx="9135453" cy="5248655"/>
          </a:xfrm>
        </p:spPr>
        <p:txBody>
          <a:bodyPr>
            <a:normAutofit/>
          </a:bodyPr>
          <a:lstStyle/>
          <a:p>
            <a:r>
              <a:rPr lang="pl-PL" dirty="0"/>
              <a:t> poręczamy nawet do 80% wartości kredytu, bez odsetek, maksymalnie </a:t>
            </a:r>
            <a:r>
              <a:rPr lang="pl-PL" b="1" dirty="0"/>
              <a:t>400 000 zł</a:t>
            </a:r>
            <a:r>
              <a:rPr lang="pl-PL" dirty="0" smtClean="0"/>
              <a:t>.;</a:t>
            </a:r>
          </a:p>
          <a:p>
            <a:r>
              <a:rPr lang="pl-PL" dirty="0" smtClean="0"/>
              <a:t> </a:t>
            </a:r>
            <a:r>
              <a:rPr lang="pl-PL" dirty="0"/>
              <a:t>poręczenie udzielane jest maksymalnie na </a:t>
            </a:r>
            <a:r>
              <a:rPr lang="pl-PL" b="1" dirty="0"/>
              <a:t>60 miesięcy</a:t>
            </a:r>
            <a:r>
              <a:rPr lang="pl-PL" dirty="0" smtClean="0"/>
              <a:t>;</a:t>
            </a:r>
          </a:p>
          <a:p>
            <a:r>
              <a:rPr lang="pl-PL" dirty="0" smtClean="0"/>
              <a:t>udzielamy </a:t>
            </a:r>
            <a:r>
              <a:rPr lang="pl-PL" dirty="0"/>
              <a:t>poręczeń pod kredyty inwestycyjne i obrotowe na zasadach rynkowych i pomocy de </a:t>
            </a:r>
            <a:r>
              <a:rPr lang="pl-PL" dirty="0" err="1" smtClean="0"/>
              <a:t>minimis</a:t>
            </a: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sz="2400" b="1" dirty="0" smtClean="0"/>
              <a:t>Poręczenia </a:t>
            </a:r>
            <a:r>
              <a:rPr lang="pl-PL" sz="2400" b="1" dirty="0"/>
              <a:t>wadium przetargowego</a:t>
            </a:r>
            <a:r>
              <a:rPr lang="pl-PL" sz="2400" b="1" dirty="0" smtClean="0"/>
              <a:t>:</a:t>
            </a:r>
            <a:endParaRPr lang="pl-PL" dirty="0" smtClean="0"/>
          </a:p>
          <a:p>
            <a:r>
              <a:rPr lang="pl-PL" dirty="0" smtClean="0"/>
              <a:t> maksymalna wartość jednostkowego poręczenia wadialnego - 100.000,00 zł.;</a:t>
            </a:r>
          </a:p>
          <a:p>
            <a:r>
              <a:rPr lang="pl-PL" dirty="0" smtClean="0"/>
              <a:t> maksymalna wartość przyznanego odnawialnego limitu poręczeń wadialnych - 300.000,00 zł.;</a:t>
            </a:r>
          </a:p>
          <a:p>
            <a:r>
              <a:rPr lang="pl-PL" dirty="0" smtClean="0"/>
              <a:t>poręczenie wadialne jest udzielane na okres nie dłuższy niż 90 dni.</a:t>
            </a:r>
            <a:br>
              <a:rPr lang="pl-PL" dirty="0" smtClean="0"/>
            </a:br>
            <a:endParaRPr lang="pl-PL" dirty="0"/>
          </a:p>
        </p:txBody>
      </p:sp>
      <p:pic>
        <p:nvPicPr>
          <p:cNvPr id="5" name="Obraz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520" y="6036486"/>
            <a:ext cx="2316480" cy="780288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76721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2687" y="25934"/>
            <a:ext cx="9404723" cy="1400530"/>
          </a:xfrm>
        </p:spPr>
        <p:txBody>
          <a:bodyPr/>
          <a:lstStyle/>
          <a:p>
            <a:pPr algn="ctr"/>
            <a:r>
              <a:rPr lang="pl-PL" sz="3200" b="1" dirty="0" smtClean="0">
                <a:solidFill>
                  <a:schemeClr val="bg1"/>
                </a:solidFill>
              </a:rPr>
              <a:t>Projekty </a:t>
            </a:r>
            <a:r>
              <a:rPr lang="pl-PL" sz="3200" b="1" dirty="0">
                <a:solidFill>
                  <a:schemeClr val="bg1"/>
                </a:solidFill>
              </a:rPr>
              <a:t>dotacyjne zrealizowane w latach 2017 – 2023 </a:t>
            </a:r>
            <a:r>
              <a:rPr lang="pl-PL" sz="3200" dirty="0">
                <a:solidFill>
                  <a:schemeClr val="bg1"/>
                </a:solidFill>
              </a:rPr>
              <a:t/>
            </a:r>
            <a:br>
              <a:rPr lang="pl-PL" sz="3200" dirty="0">
                <a:solidFill>
                  <a:schemeClr val="bg1"/>
                </a:solidFill>
              </a:rPr>
            </a:br>
            <a:endParaRPr lang="pl-PL" sz="32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2880" y="1121664"/>
            <a:ext cx="11838432" cy="573633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„Start z inicjatywą” </a:t>
            </a:r>
            <a:r>
              <a:rPr lang="pl-PL" sz="3600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/>
              <a:t> </a:t>
            </a:r>
            <a:r>
              <a:rPr lang="pl-PL" dirty="0">
                <a:solidFill>
                  <a:schemeClr val="bg1"/>
                </a:solidFill>
              </a:rPr>
              <a:t>wsparcie szkoleniowo – doradcze indywidualne i grupowe dla </a:t>
            </a:r>
            <a:r>
              <a:rPr lang="pl-PL" b="1" dirty="0">
                <a:solidFill>
                  <a:schemeClr val="bg1"/>
                </a:solidFill>
              </a:rPr>
              <a:t>60</a:t>
            </a:r>
            <a:r>
              <a:rPr lang="pl-PL" dirty="0">
                <a:solidFill>
                  <a:schemeClr val="bg1"/>
                </a:solidFill>
              </a:rPr>
              <a:t> uczestników projektu umożliwiające uzyskanie wiedzy i umiejętności niezbędnych do prowadzenia działalności gospodarczej;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bg1"/>
                </a:solidFill>
              </a:rPr>
              <a:t>dotacja bezzwrotna na rozpoczęcie działalności gospodarczej dla </a:t>
            </a:r>
            <a:r>
              <a:rPr lang="pl-PL" b="1" dirty="0">
                <a:solidFill>
                  <a:schemeClr val="bg1"/>
                </a:solidFill>
              </a:rPr>
              <a:t>50</a:t>
            </a:r>
            <a:r>
              <a:rPr lang="pl-PL" dirty="0">
                <a:solidFill>
                  <a:schemeClr val="bg1"/>
                </a:solidFill>
              </a:rPr>
              <a:t> osób w wysokości do </a:t>
            </a:r>
            <a:r>
              <a:rPr lang="pl-PL" b="1" dirty="0">
                <a:solidFill>
                  <a:schemeClr val="bg1"/>
                </a:solidFill>
              </a:rPr>
              <a:t>23 </a:t>
            </a:r>
            <a:r>
              <a:rPr lang="pl-PL" b="1" dirty="0" smtClean="0">
                <a:solidFill>
                  <a:schemeClr val="bg1"/>
                </a:solidFill>
              </a:rPr>
              <a:t>300zł</a:t>
            </a:r>
            <a:r>
              <a:rPr lang="pl-PL" dirty="0">
                <a:solidFill>
                  <a:schemeClr val="bg1"/>
                </a:solidFill>
              </a:rPr>
              <a:t>;</a:t>
            </a:r>
            <a:endParaRPr lang="pl-PL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bg1"/>
                </a:solidFill>
              </a:rPr>
              <a:t>Podstawowe wsparcie pomostowe – udzielane </a:t>
            </a:r>
            <a:r>
              <a:rPr lang="pl-PL" b="1" dirty="0">
                <a:solidFill>
                  <a:schemeClr val="bg1"/>
                </a:solidFill>
              </a:rPr>
              <a:t>50</a:t>
            </a:r>
            <a:r>
              <a:rPr lang="pl-PL" dirty="0">
                <a:solidFill>
                  <a:schemeClr val="bg1"/>
                </a:solidFill>
              </a:rPr>
              <a:t> osobom, w kwocie do </a:t>
            </a:r>
            <a:r>
              <a:rPr lang="pl-PL" b="1" dirty="0">
                <a:solidFill>
                  <a:schemeClr val="bg1"/>
                </a:solidFill>
              </a:rPr>
              <a:t>500</a:t>
            </a:r>
            <a:r>
              <a:rPr lang="pl-PL" dirty="0">
                <a:solidFill>
                  <a:schemeClr val="bg1"/>
                </a:solidFill>
              </a:rPr>
              <a:t> zł. w formie comiesięcznych transz przez 12 pierwszych miesięcy prowadzenia działalności </a:t>
            </a:r>
            <a:r>
              <a:rPr lang="pl-PL" dirty="0" smtClean="0">
                <a:solidFill>
                  <a:schemeClr val="bg1"/>
                </a:solidFill>
              </a:rPr>
              <a:t>gospodarczej</a:t>
            </a:r>
            <a:r>
              <a:rPr lang="pl-PL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pl-PL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„Związek z biznesem” </a:t>
            </a:r>
            <a:r>
              <a:rPr lang="pl-PL" sz="3600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bg1"/>
                </a:solidFill>
              </a:rPr>
              <a:t>wsparcie szkoleniowo – doradcze dla </a:t>
            </a:r>
            <a:r>
              <a:rPr lang="pl-PL" b="1" dirty="0">
                <a:solidFill>
                  <a:schemeClr val="bg1"/>
                </a:solidFill>
              </a:rPr>
              <a:t>100</a:t>
            </a:r>
            <a:r>
              <a:rPr lang="pl-PL" dirty="0">
                <a:solidFill>
                  <a:schemeClr val="bg1"/>
                </a:solidFill>
              </a:rPr>
              <a:t> uczestników 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bg1"/>
                </a:solidFill>
              </a:rPr>
              <a:t>dotacja bezzwrotna dla </a:t>
            </a:r>
            <a:r>
              <a:rPr lang="pl-PL" b="1" dirty="0">
                <a:solidFill>
                  <a:schemeClr val="bg1"/>
                </a:solidFill>
              </a:rPr>
              <a:t>81 </a:t>
            </a:r>
            <a:r>
              <a:rPr lang="pl-PL" dirty="0">
                <a:solidFill>
                  <a:schemeClr val="bg1"/>
                </a:solidFill>
              </a:rPr>
              <a:t>osób w wysokości do  </a:t>
            </a:r>
            <a:r>
              <a:rPr lang="pl-PL" b="1" dirty="0">
                <a:solidFill>
                  <a:schemeClr val="bg1"/>
                </a:solidFill>
              </a:rPr>
              <a:t>27 126,48 zł</a:t>
            </a:r>
            <a:r>
              <a:rPr lang="pl-PL" b="1" dirty="0" smtClean="0">
                <a:solidFill>
                  <a:schemeClr val="bg1"/>
                </a:solidFill>
              </a:rPr>
              <a:t>.</a:t>
            </a:r>
          </a:p>
          <a:p>
            <a:pPr lvl="0">
              <a:buClr>
                <a:srgbClr val="5B9BD5"/>
              </a:buCl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bg1"/>
                </a:solidFill>
              </a:rPr>
              <a:t>Wsparcie pomostowe </a:t>
            </a:r>
            <a:r>
              <a:rPr lang="pl-PL" b="1" dirty="0">
                <a:solidFill>
                  <a:schemeClr val="bg1"/>
                </a:solidFill>
              </a:rPr>
              <a:t>24 000,00 </a:t>
            </a:r>
            <a:r>
              <a:rPr lang="pl-PL" b="1" dirty="0" smtClean="0">
                <a:solidFill>
                  <a:schemeClr val="bg1"/>
                </a:solidFill>
              </a:rPr>
              <a:t>PLN </a:t>
            </a:r>
            <a:r>
              <a:rPr lang="pl-PL" dirty="0" smtClean="0">
                <a:solidFill>
                  <a:prstClr val="black"/>
                </a:solidFill>
              </a:rPr>
              <a:t>(</a:t>
            </a:r>
            <a:r>
              <a:rPr lang="pl-PL" dirty="0">
                <a:solidFill>
                  <a:prstClr val="black"/>
                </a:solidFill>
              </a:rPr>
              <a:t>2 000,00 PLN / 12 m - </a:t>
            </a:r>
            <a:r>
              <a:rPr lang="pl-PL" dirty="0" err="1">
                <a:solidFill>
                  <a:prstClr val="black"/>
                </a:solidFill>
              </a:rPr>
              <a:t>cy</a:t>
            </a:r>
            <a:r>
              <a:rPr lang="pl-PL" dirty="0" smtClean="0">
                <a:solidFill>
                  <a:prstClr val="black"/>
                </a:solidFill>
              </a:rPr>
              <a:t>)</a:t>
            </a:r>
            <a:r>
              <a:rPr lang="pl-PL" dirty="0">
                <a:solidFill>
                  <a:schemeClr val="bg1"/>
                </a:solidFill>
              </a:rPr>
              <a:t/>
            </a:r>
            <a:br>
              <a:rPr lang="pl-PL" dirty="0">
                <a:solidFill>
                  <a:schemeClr val="bg1"/>
                </a:solidFill>
              </a:rPr>
            </a:br>
            <a:endParaRPr lang="pl-PL" dirty="0" smtClean="0">
              <a:solidFill>
                <a:schemeClr val="bg1"/>
              </a:solidFill>
            </a:endParaRPr>
          </a:p>
          <a:p>
            <a:pPr marL="0" lvl="0" indent="0">
              <a:buClr>
                <a:srgbClr val="5B9BD5"/>
              </a:buClr>
              <a:buNone/>
            </a:pPr>
            <a:r>
              <a:rPr lang="pl-PL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„</a:t>
            </a:r>
            <a:r>
              <a:rPr lang="pl-PL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Mała firma ABC biznesu” </a:t>
            </a:r>
            <a:r>
              <a:rPr lang="pl-PL" sz="3600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bg1"/>
                </a:solidFill>
              </a:rPr>
              <a:t>wsparcie szkoleniowe dla </a:t>
            </a:r>
            <a:r>
              <a:rPr lang="pl-PL" b="1" dirty="0">
                <a:solidFill>
                  <a:schemeClr val="bg1"/>
                </a:solidFill>
              </a:rPr>
              <a:t>60</a:t>
            </a:r>
            <a:r>
              <a:rPr lang="pl-PL" dirty="0">
                <a:solidFill>
                  <a:schemeClr val="bg1"/>
                </a:solidFill>
              </a:rPr>
              <a:t> uczestników;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bg1"/>
                </a:solidFill>
              </a:rPr>
              <a:t>dotacja bezzwrotna na rozpoczęcie działalności gospodarczej dla </a:t>
            </a:r>
            <a:r>
              <a:rPr lang="pl-PL" b="1" dirty="0">
                <a:solidFill>
                  <a:schemeClr val="bg1"/>
                </a:solidFill>
              </a:rPr>
              <a:t>48</a:t>
            </a:r>
            <a:r>
              <a:rPr lang="pl-PL" dirty="0">
                <a:solidFill>
                  <a:schemeClr val="bg1"/>
                </a:solidFill>
              </a:rPr>
              <a:t> osób w wysokości do </a:t>
            </a:r>
            <a:r>
              <a:rPr lang="pl-PL" b="1" dirty="0">
                <a:solidFill>
                  <a:schemeClr val="bg1"/>
                </a:solidFill>
              </a:rPr>
              <a:t>23 050,00 zł</a:t>
            </a:r>
            <a:r>
              <a:rPr lang="pl-PL" b="1" dirty="0" smtClean="0">
                <a:solidFill>
                  <a:schemeClr val="bg1"/>
                </a:solidFill>
              </a:rPr>
              <a:t>.</a:t>
            </a:r>
          </a:p>
          <a:p>
            <a:pPr lvl="0">
              <a:buClr>
                <a:srgbClr val="5B9BD5"/>
              </a:buCl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bg1"/>
                </a:solidFill>
              </a:rPr>
              <a:t>Wsparcie pomostowe </a:t>
            </a:r>
            <a:r>
              <a:rPr lang="pl-PL" b="1" dirty="0">
                <a:solidFill>
                  <a:schemeClr val="bg1"/>
                </a:solidFill>
              </a:rPr>
              <a:t>33 600,00 </a:t>
            </a:r>
            <a:r>
              <a:rPr lang="pl-PL" b="1" dirty="0" smtClean="0">
                <a:solidFill>
                  <a:schemeClr val="bg1"/>
                </a:solidFill>
              </a:rPr>
              <a:t>PLN </a:t>
            </a:r>
            <a:r>
              <a:rPr lang="pl-PL" sz="1600" dirty="0" smtClean="0">
                <a:solidFill>
                  <a:prstClr val="black"/>
                </a:solidFill>
              </a:rPr>
              <a:t>(</a:t>
            </a:r>
            <a:r>
              <a:rPr lang="pl-PL" sz="1600" dirty="0">
                <a:solidFill>
                  <a:prstClr val="black"/>
                </a:solidFill>
              </a:rPr>
              <a:t>2 800,00 PLN / 12 m - </a:t>
            </a:r>
            <a:r>
              <a:rPr lang="pl-PL" sz="1600" dirty="0" err="1">
                <a:solidFill>
                  <a:prstClr val="black"/>
                </a:solidFill>
              </a:rPr>
              <a:t>cy</a:t>
            </a:r>
            <a:r>
              <a:rPr lang="pl-PL" sz="1600" dirty="0">
                <a:solidFill>
                  <a:prstClr val="black"/>
                </a:solidFill>
              </a:rPr>
              <a:t>)</a:t>
            </a:r>
          </a:p>
          <a:p>
            <a:endParaRPr lang="pl-PL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pl-PL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pl-PL" sz="1800" dirty="0"/>
          </a:p>
          <a:p>
            <a:pPr>
              <a:buFont typeface="Wingdings" panose="05000000000000000000" pitchFamily="2" charset="2"/>
              <a:buChar char="Ø"/>
            </a:pPr>
            <a:endParaRPr lang="pl-PL" sz="1800" dirty="0"/>
          </a:p>
          <a:p>
            <a:pPr>
              <a:buFont typeface="Wingdings" panose="05000000000000000000" pitchFamily="2" charset="2"/>
              <a:buChar char="ü"/>
            </a:pPr>
            <a:endParaRPr lang="pl-PL" sz="1800" dirty="0"/>
          </a:p>
          <a:p>
            <a:pPr>
              <a:buFont typeface="Wingdings" panose="05000000000000000000" pitchFamily="2" charset="2"/>
              <a:buChar char="Ø"/>
            </a:pPr>
            <a:endParaRPr lang="pl-PL" sz="1800" dirty="0"/>
          </a:p>
          <a:p>
            <a:endParaRPr lang="pl-PL" dirty="0"/>
          </a:p>
        </p:txBody>
      </p:sp>
      <p:pic>
        <p:nvPicPr>
          <p:cNvPr id="6" name="Obraz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520" y="25934"/>
            <a:ext cx="2316480" cy="780288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7227728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12"/>
            <a:ext cx="12192000" cy="681317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Usługi doradcze w zakresie innowacji i transferu technologii</a:t>
            </a:r>
            <a:br>
              <a:rPr lang="pl-PL" b="1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03312" y="2052918"/>
            <a:ext cx="10405936" cy="480508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l-PL" sz="2400" b="1" dirty="0"/>
              <a:t>Usługi doradcze w zakresie innowacji i transferu technologii:</a:t>
            </a:r>
            <a:endParaRPr lang="pl-PL" sz="2400" dirty="0"/>
          </a:p>
          <a:p>
            <a:r>
              <a:rPr lang="pl-PL" dirty="0"/>
              <a:t>Doradztwo, pomoc i szkolenia w zakresie transferu wiedzy;</a:t>
            </a:r>
          </a:p>
          <a:p>
            <a:r>
              <a:rPr lang="pl-PL" dirty="0"/>
              <a:t>Doradztwo, pomoc i szkolenia w zakresie nabywania i ochrony wartości niematerialnych i prawnych oraz korzystania z nich;</a:t>
            </a:r>
          </a:p>
          <a:p>
            <a:r>
              <a:rPr lang="pl-PL" dirty="0"/>
              <a:t>Doradztwo, pomoc i szkolenia w zakresie korzystania z norm i regulacji, w których są one osadzone;</a:t>
            </a:r>
          </a:p>
          <a:p>
            <a:pPr marL="0" indent="0" algn="ctr">
              <a:buNone/>
            </a:pPr>
            <a:r>
              <a:rPr lang="pl-PL" sz="2400" b="1" dirty="0"/>
              <a:t>Usługa obejmuje:</a:t>
            </a:r>
            <a:endParaRPr lang="pl-PL" sz="2400" dirty="0"/>
          </a:p>
          <a:p>
            <a:r>
              <a:rPr lang="pl-PL" dirty="0"/>
              <a:t>diagnozę potrzeb biznesowych,</a:t>
            </a:r>
          </a:p>
          <a:p>
            <a:r>
              <a:rPr lang="pl-PL" dirty="0"/>
              <a:t>analizę potencjału przedsiębiorstwa,</a:t>
            </a:r>
          </a:p>
          <a:p>
            <a:r>
              <a:rPr lang="pl-PL" dirty="0"/>
              <a:t>ocenę poziomu innowacyjności przedsięwzięcia,</a:t>
            </a:r>
          </a:p>
          <a:p>
            <a:r>
              <a:rPr lang="pl-PL" dirty="0"/>
              <a:t>weryfikację przygotowania przedsięwzięcia do realizacji, w tym przygotowania technicznego i ekonomicznego,</a:t>
            </a:r>
          </a:p>
          <a:p>
            <a:r>
              <a:rPr lang="pl-PL" dirty="0"/>
              <a:t>doradztwo w zakresie opracowania założeń merytorycznych i finansowych inwestycji oraz oceny efektywności ekonomicznej przedsięwzięcia.</a:t>
            </a:r>
          </a:p>
          <a:p>
            <a:endParaRPr lang="pl-PL" dirty="0"/>
          </a:p>
        </p:txBody>
      </p:sp>
      <p:pic>
        <p:nvPicPr>
          <p:cNvPr id="5" name="Obraz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520" y="25934"/>
            <a:ext cx="2316480" cy="780288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54815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12219214" cy="6842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Usługi informacyjne i doradcze</a:t>
            </a:r>
            <a:br>
              <a:rPr lang="pl-PL" b="1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400" dirty="0" smtClean="0"/>
              <a:t>               </a:t>
            </a:r>
            <a:r>
              <a:rPr lang="pl-PL" sz="2400" b="1" dirty="0" smtClean="0"/>
              <a:t>Usługi </a:t>
            </a:r>
            <a:r>
              <a:rPr lang="pl-PL" sz="2400" b="1" dirty="0"/>
              <a:t>informacyjne i doradcze w zakresie</a:t>
            </a:r>
            <a:r>
              <a:rPr lang="pl-PL" sz="2400" b="1" dirty="0" smtClean="0"/>
              <a:t>:</a:t>
            </a:r>
          </a:p>
          <a:p>
            <a:pPr marL="0" indent="0">
              <a:buNone/>
            </a:pPr>
            <a:r>
              <a:rPr lang="pl-PL" dirty="0"/>
              <a:t/>
            </a:r>
            <a:br>
              <a:rPr lang="pl-PL" dirty="0"/>
            </a:br>
            <a:r>
              <a:rPr lang="pl-PL" dirty="0"/>
              <a:t>- Rejestracji działalności gospodarczej</a:t>
            </a:r>
            <a:br>
              <a:rPr lang="pl-PL" dirty="0"/>
            </a:br>
            <a:r>
              <a:rPr lang="pl-PL" dirty="0"/>
              <a:t>- Wymogów formalno-prawnych prowadzonej działalności gospodarczej</a:t>
            </a:r>
            <a:br>
              <a:rPr lang="pl-PL" dirty="0"/>
            </a:br>
            <a:r>
              <a:rPr lang="pl-PL" dirty="0"/>
              <a:t>- Marketingu przedsiębiorstwa</a:t>
            </a:r>
            <a:br>
              <a:rPr lang="pl-PL" dirty="0"/>
            </a:br>
            <a:r>
              <a:rPr lang="pl-PL" dirty="0"/>
              <a:t>- Organizacji przedsiębiorstwa</a:t>
            </a:r>
            <a:br>
              <a:rPr lang="pl-PL" dirty="0"/>
            </a:br>
            <a:r>
              <a:rPr lang="pl-PL" dirty="0"/>
              <a:t>- Aspektów podatkowo – księgowych w firmie</a:t>
            </a:r>
            <a:br>
              <a:rPr lang="pl-PL" dirty="0"/>
            </a:br>
            <a:r>
              <a:rPr lang="pl-PL" dirty="0"/>
              <a:t>- Pisania biznesplanów (w przypadku starania się o dofinansowanie ze środków unijnych i krajowych)</a:t>
            </a:r>
          </a:p>
        </p:txBody>
      </p:sp>
      <p:pic>
        <p:nvPicPr>
          <p:cNvPr id="5" name="Obraz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3643" y="5992369"/>
            <a:ext cx="2316480" cy="780288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20784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J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Para">
  <a:themeElements>
    <a:clrScheme name="Par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Par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</Template>
  <TotalTime>726</TotalTime>
  <Words>639</Words>
  <Application>Microsoft Office PowerPoint</Application>
  <PresentationFormat>Panoramiczny</PresentationFormat>
  <Paragraphs>106</Paragraphs>
  <Slides>15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15</vt:i4>
      </vt:variant>
    </vt:vector>
  </HeadingPairs>
  <TitlesOfParts>
    <vt:vector size="24" baseType="lpstr">
      <vt:lpstr>Arial</vt:lpstr>
      <vt:lpstr>Calibri</vt:lpstr>
      <vt:lpstr>Century Gothic</vt:lpstr>
      <vt:lpstr>Segoe UI</vt:lpstr>
      <vt:lpstr>Times New Roman</vt:lpstr>
      <vt:lpstr>Wingdings</vt:lpstr>
      <vt:lpstr>Wingdings 3</vt:lpstr>
      <vt:lpstr>Jon</vt:lpstr>
      <vt:lpstr>Para</vt:lpstr>
      <vt:lpstr>Prezentacja programu PowerPoint</vt:lpstr>
      <vt:lpstr>Puławski Fundusz Pożyczkowy</vt:lpstr>
      <vt:lpstr>Prezentacja programu PowerPoint</vt:lpstr>
      <vt:lpstr>Pożyczki dla MŚP z RPO WL 2014-2020</vt:lpstr>
      <vt:lpstr>Puławski Fundusz Poręczeń Kredytowych</vt:lpstr>
      <vt:lpstr>Poręczenia kredytowe: </vt:lpstr>
      <vt:lpstr>Projekty dotacyjne zrealizowane w latach 2017 – 2023  </vt:lpstr>
      <vt:lpstr>Usługi doradcze w zakresie innowacji i transferu technologii </vt:lpstr>
      <vt:lpstr>Usługi informacyjne i doradcze </vt:lpstr>
      <vt:lpstr>Szkolenia </vt:lpstr>
      <vt:lpstr>Prezentacja programu PowerPoint</vt:lpstr>
      <vt:lpstr>Prezentacja programu PowerPoint</vt:lpstr>
      <vt:lpstr>„Zrównoważona turystyka – wymiana dobrych praktyk w celu podniesienia poziomu kształcenia zawodowego w dziedzinie enoturystyki” 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Svitlana Pikula</dc:creator>
  <cp:lastModifiedBy>Svitlana Pikula</cp:lastModifiedBy>
  <cp:revision>70</cp:revision>
  <dcterms:created xsi:type="dcterms:W3CDTF">2023-03-01T09:38:57Z</dcterms:created>
  <dcterms:modified xsi:type="dcterms:W3CDTF">2023-11-07T12:28:54Z</dcterms:modified>
</cp:coreProperties>
</file>